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/>
      <p:regular r:id="rId15"/>
    </p:embeddedFont>
    <p:embeddedFont>
      <p:font typeface="Corben"/>
      <p:regular r:id="rId16"/>
    </p:embeddedFont>
    <p:embeddedFont>
      <p:font typeface="Open Sauce"/>
      <p:regular r:id="rId17"/>
    </p:embeddedFont>
    <p:embeddedFont>
      <p:font typeface="Open Sauce Bold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>
        <p:scale>
          <a:sx n="23" d="100"/>
          <a:sy n="23" d="100"/>
        </p:scale>
        <p:origin x="1516" y="8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49449" y="2468648"/>
            <a:ext cx="10847104" cy="24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Supervised Learning: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61796" y="5279028"/>
            <a:ext cx="9445526" cy="177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Supervised learning is a powerful machine learning technique where an algorithm is trained on labeled data to make predictions on new, unseen data. Regression, a type of supervised learning, focuses on predicting continuous numerical values.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920651"/>
            <a:ext cx="8979842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Multiple Linear Regression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260401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3"/>
                </a:lnTo>
                <a:lnTo>
                  <a:pt x="0" y="2540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r="-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35027" y="253439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Expanded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5027" y="3052167"/>
            <a:ext cx="76027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Multiple linear regression allows for the inclusion of multiple independent variables to predict the dependent variable.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2238" y="4801344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7" y="0"/>
                </a:lnTo>
                <a:lnTo>
                  <a:pt x="1417587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r="-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35027" y="507533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Equation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5027" y="5593110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equation becomes: y = b0 + b1*x1 + b2*x2 + ... + bn*xn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92238" y="7069485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7" y="0"/>
                </a:lnTo>
                <a:lnTo>
                  <a:pt x="1417587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r="-8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35027" y="7343477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Interpretation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5027" y="7861250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coefficients (b1, b2, etc.) represent the change in y for a one-unit change in the corresponding x variable.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7292" y="761187"/>
            <a:ext cx="17024049" cy="8759806"/>
          </a:xfrm>
          <a:custGeom>
            <a:avLst/>
            <a:gdLst/>
            <a:ahLst/>
            <a:cxnLst/>
            <a:rect l="l" t="t" r="r" b="b"/>
            <a:pathLst>
              <a:path w="17024049" h="8759806">
                <a:moveTo>
                  <a:pt x="0" y="0"/>
                </a:moveTo>
                <a:lnTo>
                  <a:pt x="17024050" y="0"/>
                </a:lnTo>
                <a:lnTo>
                  <a:pt x="17024050" y="8759806"/>
                </a:lnTo>
                <a:lnTo>
                  <a:pt x="0" y="875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045127" y="326276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5980416" y="326276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6954" y="6370801"/>
            <a:ext cx="4384361" cy="1618146"/>
          </a:xfrm>
          <a:custGeom>
            <a:avLst/>
            <a:gdLst/>
            <a:ahLst/>
            <a:cxnLst/>
            <a:rect l="l" t="t" r="r" b="b"/>
            <a:pathLst>
              <a:path w="4384361" h="1618146">
                <a:moveTo>
                  <a:pt x="0" y="0"/>
                </a:moveTo>
                <a:lnTo>
                  <a:pt x="4384361" y="0"/>
                </a:lnTo>
                <a:lnTo>
                  <a:pt x="4384361" y="1618146"/>
                </a:lnTo>
                <a:lnTo>
                  <a:pt x="0" y="161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80416" y="6682533"/>
            <a:ext cx="2691184" cy="3091017"/>
          </a:xfrm>
          <a:custGeom>
            <a:avLst/>
            <a:gdLst/>
            <a:ahLst/>
            <a:cxnLst/>
            <a:rect l="l" t="t" r="r" b="b"/>
            <a:pathLst>
              <a:path w="2691184" h="3091017">
                <a:moveTo>
                  <a:pt x="0" y="0"/>
                </a:moveTo>
                <a:lnTo>
                  <a:pt x="2691184" y="0"/>
                </a:lnTo>
                <a:lnTo>
                  <a:pt x="2691184" y="3091017"/>
                </a:lnTo>
                <a:lnTo>
                  <a:pt x="0" y="3091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444" y="746143"/>
            <a:ext cx="10437762" cy="174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Model Evaluation</a:t>
            </a:r>
          </a:p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MSE and R²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5127" y="4245473"/>
            <a:ext cx="4456808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Mean Squared Error (MSE)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5127" y="4763245"/>
            <a:ext cx="4510088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MSE measures the average of the squares of the errors, providing a metric for model accuracy.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0416" y="424547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R-squared (R²)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0416" y="4763245"/>
            <a:ext cx="451023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R² represents the proportion of the variance in the dependent variable that is predictable from the independent variables.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19561"/>
            <a:ext cx="9140130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Applications and Use Cases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3330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Predictive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64485"/>
            <a:ext cx="49726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models are used to forecast future trends, predict sales, and estimate demand for products and 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3330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Risk Assessment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164485"/>
            <a:ext cx="49726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is employed in finance to assess credit risk, evaluate insurance claims, and analyze investment portfolios.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3330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164485"/>
            <a:ext cx="49726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techniques help organizations optimize operations, resource allocation, and business processes to improve efficiency.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1349574"/>
            <a:ext cx="8817174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Introduction to Regression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003500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48370" y="3171676"/>
            <a:ext cx="12561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2998737"/>
            <a:ext cx="3659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Predicting Numerical Outputs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3959424"/>
            <a:ext cx="3659684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models learn to map input variables to continuous output variables, like predicting house prices or stock prices.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52071" y="3003500"/>
            <a:ext cx="647403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064895" y="3171676"/>
            <a:ext cx="221754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8229" y="2998737"/>
            <a:ext cx="3659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Finding Relationships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78229" y="3959424"/>
            <a:ext cx="3659684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analyzes the relationship between multiple variables to uncover patterns and insights hidden in data.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7475" y="7383661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91666" y="7551836"/>
            <a:ext cx="238869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3632" y="737889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Making Forecasts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13632" y="7896671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Regression techniques can be used to make predictions about future events based on historical data.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044774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Linear Regression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56389" y="2384524"/>
            <a:ext cx="38100" cy="6828979"/>
            <a:chOff x="0" y="0"/>
            <a:chExt cx="50800" cy="9105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9105265"/>
            </a:xfrm>
            <a:custGeom>
              <a:avLst/>
              <a:gdLst/>
              <a:ahLst/>
              <a:cxnLst/>
              <a:rect l="l" t="t" r="r" b="b"/>
              <a:pathLst>
                <a:path w="50800" h="9105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079865"/>
                  </a:lnTo>
                  <a:cubicBezTo>
                    <a:pt x="50800" y="9093835"/>
                    <a:pt x="39370" y="9105265"/>
                    <a:pt x="25400" y="9105265"/>
                  </a:cubicBezTo>
                  <a:cubicBezTo>
                    <a:pt x="11430" y="9105265"/>
                    <a:pt x="0" y="9093835"/>
                    <a:pt x="0" y="9079865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56277" y="3003351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951737" y="2698700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12634" y="2866876"/>
            <a:ext cx="12561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34860" y="265851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Equation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34860" y="3176290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Linear regression models the relationship between variables as a straight line: y = mx + b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56277" y="5374184"/>
            <a:ext cx="992237" cy="38100"/>
            <a:chOff x="0" y="0"/>
            <a:chExt cx="1322983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951737" y="5069532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164562" y="5237709"/>
            <a:ext cx="221754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4860" y="502934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Fitting the Line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4860" y="5547121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model finds the line of best fit that minimizes the distances between data points and the line.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556277" y="7745016"/>
            <a:ext cx="992237" cy="38100"/>
            <a:chOff x="0" y="0"/>
            <a:chExt cx="1322983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951737" y="7440365"/>
            <a:ext cx="647402" cy="647403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155930" y="7608540"/>
            <a:ext cx="238869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34860" y="740018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Prediction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34860" y="7917954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Once the model is trained, it can use the linear equation to predict new y values from x.</a:t>
            </a:r>
          </a:p>
        </p:txBody>
      </p:sp>
      <p:sp>
        <p:nvSpPr>
          <p:cNvPr id="33" name="Freeform 33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55493" y="429697"/>
            <a:ext cx="8105164" cy="4273632"/>
          </a:xfrm>
          <a:custGeom>
            <a:avLst/>
            <a:gdLst/>
            <a:ahLst/>
            <a:cxnLst/>
            <a:rect l="l" t="t" r="r" b="b"/>
            <a:pathLst>
              <a:path w="8105164" h="4273632">
                <a:moveTo>
                  <a:pt x="0" y="0"/>
                </a:moveTo>
                <a:lnTo>
                  <a:pt x="8105163" y="0"/>
                </a:lnTo>
                <a:lnTo>
                  <a:pt x="8105163" y="4273632"/>
                </a:lnTo>
                <a:lnTo>
                  <a:pt x="0" y="427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36005" y="971550"/>
            <a:ext cx="8698644" cy="3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formula for the simple linear regression line is:</a:t>
            </a:r>
            <a:r>
              <a:rPr lang="en-US" sz="297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y=mx+c</a:t>
            </a:r>
            <a:r>
              <a:rPr lang="en-US" sz="29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, where:</a:t>
            </a:r>
          </a:p>
          <a:p>
            <a:pPr marL="589420" lvl="1" indent="-294710" algn="l">
              <a:lnSpc>
                <a:spcPts val="3822"/>
              </a:lnSpc>
              <a:buFont typeface="Arial"/>
              <a:buChar char="•"/>
            </a:pPr>
            <a:r>
              <a:rPr lang="en-US" sz="273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</a:t>
            </a:r>
            <a:r>
              <a:rPr lang="en-US" sz="27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is the predicted value (height).</a:t>
            </a:r>
          </a:p>
          <a:p>
            <a:pPr marL="589420" lvl="1" indent="-294710" algn="l">
              <a:lnSpc>
                <a:spcPts val="3822"/>
              </a:lnSpc>
              <a:buFont typeface="Arial"/>
              <a:buChar char="•"/>
            </a:pPr>
            <a:r>
              <a:rPr lang="en-US" sz="273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</a:t>
            </a:r>
            <a:r>
              <a:rPr lang="en-US" sz="27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is the input value (age).</a:t>
            </a:r>
          </a:p>
          <a:p>
            <a:pPr marL="589420" lvl="1" indent="-294710" algn="l">
              <a:lnSpc>
                <a:spcPts val="3822"/>
              </a:lnSpc>
              <a:buFont typeface="Arial"/>
              <a:buChar char="•"/>
            </a:pPr>
            <a:r>
              <a:rPr lang="en-US" sz="273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 </a:t>
            </a:r>
            <a:r>
              <a:rPr lang="en-US" sz="27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is the slope of the line.</a:t>
            </a:r>
          </a:p>
          <a:p>
            <a:pPr marL="589420" lvl="1" indent="-294710" algn="l">
              <a:lnSpc>
                <a:spcPts val="3822"/>
              </a:lnSpc>
              <a:buFont typeface="Arial"/>
              <a:buChar char="•"/>
            </a:pPr>
            <a:r>
              <a:rPr lang="en-US" sz="273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</a:t>
            </a:r>
            <a:r>
              <a:rPr lang="en-US" sz="27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is the y-intercept.</a:t>
            </a:r>
          </a:p>
          <a:p>
            <a:pPr algn="ctr">
              <a:lnSpc>
                <a:spcPts val="3822"/>
              </a:lnSpc>
            </a:pPr>
            <a:endParaRPr lang="en-US" sz="273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021815" y="4262627"/>
            <a:ext cx="11077682" cy="5152410"/>
          </a:xfrm>
          <a:custGeom>
            <a:avLst/>
            <a:gdLst/>
            <a:ahLst/>
            <a:cxnLst/>
            <a:rect l="l" t="t" r="r" b="b"/>
            <a:pathLst>
              <a:path w="11077682" h="5152410">
                <a:moveTo>
                  <a:pt x="0" y="0"/>
                </a:moveTo>
                <a:lnTo>
                  <a:pt x="11077683" y="0"/>
                </a:lnTo>
                <a:lnTo>
                  <a:pt x="11077683" y="5152410"/>
                </a:lnTo>
                <a:lnTo>
                  <a:pt x="0" y="515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1000" y="196306"/>
            <a:ext cx="14523845" cy="9838733"/>
          </a:xfrm>
          <a:custGeom>
            <a:avLst/>
            <a:gdLst/>
            <a:ahLst/>
            <a:cxnLst/>
            <a:rect l="l" t="t" r="r" b="b"/>
            <a:pathLst>
              <a:path w="14523845" h="9838733">
                <a:moveTo>
                  <a:pt x="0" y="0"/>
                </a:moveTo>
                <a:lnTo>
                  <a:pt x="14523845" y="0"/>
                </a:lnTo>
                <a:lnTo>
                  <a:pt x="14523845" y="9838734"/>
                </a:lnTo>
                <a:lnTo>
                  <a:pt x="0" y="9838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8716" y="2477875"/>
            <a:ext cx="15850567" cy="4922721"/>
          </a:xfrm>
          <a:custGeom>
            <a:avLst/>
            <a:gdLst/>
            <a:ahLst/>
            <a:cxnLst/>
            <a:rect l="l" t="t" r="r" b="b"/>
            <a:pathLst>
              <a:path w="15850567" h="4922721">
                <a:moveTo>
                  <a:pt x="0" y="0"/>
                </a:moveTo>
                <a:lnTo>
                  <a:pt x="15850568" y="0"/>
                </a:lnTo>
                <a:lnTo>
                  <a:pt x="15850568" y="4922721"/>
                </a:lnTo>
                <a:lnTo>
                  <a:pt x="0" y="4922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36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8309" y="549759"/>
            <a:ext cx="14607072" cy="9248065"/>
          </a:xfrm>
          <a:custGeom>
            <a:avLst/>
            <a:gdLst/>
            <a:ahLst/>
            <a:cxnLst/>
            <a:rect l="l" t="t" r="r" b="b"/>
            <a:pathLst>
              <a:path w="14607072" h="9248065">
                <a:moveTo>
                  <a:pt x="0" y="0"/>
                </a:moveTo>
                <a:lnTo>
                  <a:pt x="14607072" y="0"/>
                </a:lnTo>
                <a:lnTo>
                  <a:pt x="14607072" y="9248066"/>
                </a:lnTo>
                <a:lnTo>
                  <a:pt x="0" y="924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2093472" cy="877194"/>
          </a:xfrm>
          <a:custGeom>
            <a:avLst/>
            <a:gdLst/>
            <a:ahLst/>
            <a:cxnLst/>
            <a:rect l="l" t="t" r="r" b="b"/>
            <a:pathLst>
              <a:path w="2093472" h="877194">
                <a:moveTo>
                  <a:pt x="0" y="0"/>
                </a:moveTo>
                <a:lnTo>
                  <a:pt x="2093472" y="0"/>
                </a:lnTo>
                <a:lnTo>
                  <a:pt x="2093472" y="877194"/>
                </a:lnTo>
                <a:lnTo>
                  <a:pt x="0" y="8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273" y="227258"/>
            <a:ext cx="14925454" cy="9832484"/>
          </a:xfrm>
          <a:custGeom>
            <a:avLst/>
            <a:gdLst/>
            <a:ahLst/>
            <a:cxnLst/>
            <a:rect l="l" t="t" r="r" b="b"/>
            <a:pathLst>
              <a:path w="14925454" h="9832484">
                <a:moveTo>
                  <a:pt x="0" y="0"/>
                </a:moveTo>
                <a:lnTo>
                  <a:pt x="14925454" y="0"/>
                </a:lnTo>
                <a:lnTo>
                  <a:pt x="14925454" y="9832484"/>
                </a:lnTo>
                <a:lnTo>
                  <a:pt x="0" y="9832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4951362"/>
            <a:ext cx="1147628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Linear Regression Code and Graph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6286351"/>
            <a:ext cx="8019604" cy="2569517"/>
            <a:chOff x="0" y="0"/>
            <a:chExt cx="10692805" cy="342602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680065" cy="3413252"/>
            </a:xfrm>
            <a:custGeom>
              <a:avLst/>
              <a:gdLst/>
              <a:ahLst/>
              <a:cxnLst/>
              <a:rect l="l" t="t" r="r" b="b"/>
              <a:pathLst>
                <a:path w="10680065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934" y="0"/>
                  </a:lnTo>
                  <a:cubicBezTo>
                    <a:pt x="10608818" y="0"/>
                    <a:pt x="10680065" y="71120"/>
                    <a:pt x="10680065" y="158750"/>
                  </a:cubicBezTo>
                  <a:lnTo>
                    <a:pt x="10680065" y="3254502"/>
                  </a:lnTo>
                  <a:cubicBezTo>
                    <a:pt x="10680065" y="3342259"/>
                    <a:pt x="10608818" y="3413252"/>
                    <a:pt x="10520934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92765" cy="3425952"/>
            </a:xfrm>
            <a:custGeom>
              <a:avLst/>
              <a:gdLst/>
              <a:ahLst/>
              <a:cxnLst/>
              <a:rect l="l" t="t" r="r" b="b"/>
              <a:pathLst>
                <a:path w="10692765" h="342595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0527284" y="0"/>
                  </a:lnTo>
                  <a:lnTo>
                    <a:pt x="10527284" y="6350"/>
                  </a:lnTo>
                  <a:lnTo>
                    <a:pt x="10527284" y="0"/>
                  </a:lnTo>
                  <a:cubicBezTo>
                    <a:pt x="10618724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3260852"/>
                  </a:lnTo>
                  <a:lnTo>
                    <a:pt x="10686415" y="3260852"/>
                  </a:lnTo>
                  <a:lnTo>
                    <a:pt x="10692765" y="3260852"/>
                  </a:lnTo>
                  <a:cubicBezTo>
                    <a:pt x="10692765" y="3352038"/>
                    <a:pt x="10618597" y="3425952"/>
                    <a:pt x="10527284" y="3425952"/>
                  </a:cubicBezTo>
                  <a:lnTo>
                    <a:pt x="10527284" y="3419602"/>
                  </a:lnTo>
                  <a:lnTo>
                    <a:pt x="10527284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153" y="3413252"/>
                    <a:pt x="165481" y="3413252"/>
                  </a:cubicBezTo>
                  <a:lnTo>
                    <a:pt x="10527284" y="3413252"/>
                  </a:lnTo>
                  <a:cubicBezTo>
                    <a:pt x="10611739" y="3413252"/>
                    <a:pt x="10680065" y="3344926"/>
                    <a:pt x="10680065" y="3260852"/>
                  </a:cubicBezTo>
                  <a:lnTo>
                    <a:pt x="10680065" y="165100"/>
                  </a:lnTo>
                  <a:cubicBezTo>
                    <a:pt x="10680065" y="80899"/>
                    <a:pt x="10611612" y="12700"/>
                    <a:pt x="10527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657463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Code Snippet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65" y="7027068"/>
            <a:ext cx="7423994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from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sklearn.linear_model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import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LinearRegression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=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LinearRegression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</a:p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model.fit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X_train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y_train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y_pred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= 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model.predict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2187" dirty="0" err="1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X_test</a:t>
            </a:r>
            <a:r>
              <a:rPr lang="en-US" sz="21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1071" y="6286351"/>
            <a:ext cx="8019604" cy="2569517"/>
            <a:chOff x="0" y="0"/>
            <a:chExt cx="10692805" cy="342602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680065" cy="3413252"/>
            </a:xfrm>
            <a:custGeom>
              <a:avLst/>
              <a:gdLst/>
              <a:ahLst/>
              <a:cxnLst/>
              <a:rect l="l" t="t" r="r" b="b"/>
              <a:pathLst>
                <a:path w="10680065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934" y="0"/>
                  </a:lnTo>
                  <a:cubicBezTo>
                    <a:pt x="10608818" y="0"/>
                    <a:pt x="10680065" y="71120"/>
                    <a:pt x="10680065" y="158750"/>
                  </a:cubicBezTo>
                  <a:lnTo>
                    <a:pt x="10680065" y="3254502"/>
                  </a:lnTo>
                  <a:cubicBezTo>
                    <a:pt x="10680065" y="3342259"/>
                    <a:pt x="10608818" y="3413252"/>
                    <a:pt x="10520934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692765" cy="3425952"/>
            </a:xfrm>
            <a:custGeom>
              <a:avLst/>
              <a:gdLst/>
              <a:ahLst/>
              <a:cxnLst/>
              <a:rect l="l" t="t" r="r" b="b"/>
              <a:pathLst>
                <a:path w="10692765" h="342595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0527284" y="0"/>
                  </a:lnTo>
                  <a:lnTo>
                    <a:pt x="10527284" y="6350"/>
                  </a:lnTo>
                  <a:lnTo>
                    <a:pt x="10527284" y="0"/>
                  </a:lnTo>
                  <a:cubicBezTo>
                    <a:pt x="10618724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3260852"/>
                  </a:lnTo>
                  <a:lnTo>
                    <a:pt x="10686415" y="3260852"/>
                  </a:lnTo>
                  <a:lnTo>
                    <a:pt x="10692765" y="3260852"/>
                  </a:lnTo>
                  <a:cubicBezTo>
                    <a:pt x="10692765" y="3352038"/>
                    <a:pt x="10618597" y="3425952"/>
                    <a:pt x="10527284" y="3425952"/>
                  </a:cubicBezTo>
                  <a:lnTo>
                    <a:pt x="10527284" y="3419602"/>
                  </a:lnTo>
                  <a:lnTo>
                    <a:pt x="10527284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153" y="3413252"/>
                    <a:pt x="165481" y="3413252"/>
                  </a:cubicBezTo>
                  <a:lnTo>
                    <a:pt x="10527284" y="3413252"/>
                  </a:lnTo>
                  <a:cubicBezTo>
                    <a:pt x="10611739" y="3413252"/>
                    <a:pt x="10680065" y="3344926"/>
                    <a:pt x="10680065" y="3260852"/>
                  </a:cubicBezTo>
                  <a:lnTo>
                    <a:pt x="10680065" y="165100"/>
                  </a:lnTo>
                  <a:cubicBezTo>
                    <a:pt x="10680065" y="80899"/>
                    <a:pt x="10611612" y="12700"/>
                    <a:pt x="10527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578876" y="657463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Visualization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8876" y="7092404"/>
            <a:ext cx="7423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 scatter plot of the data with the linear regression line overlaid provides a clear visual representation of the model's fit.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477</Words>
  <Application>Microsoft Office PowerPoint</Application>
  <PresentationFormat>Custom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Arimo</vt:lpstr>
      <vt:lpstr>Open Sauce Bold</vt:lpstr>
      <vt:lpstr>Corben</vt:lpstr>
      <vt:lpstr>Open Sauce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cp:lastModifiedBy>SIRI CHAKKALA</cp:lastModifiedBy>
  <cp:revision>2</cp:revision>
  <dcterms:created xsi:type="dcterms:W3CDTF">2006-08-16T00:00:00Z</dcterms:created>
  <dcterms:modified xsi:type="dcterms:W3CDTF">2024-11-09T02:27:54Z</dcterms:modified>
  <dc:identifier>DAGUXrPbkVk</dc:identifier>
</cp:coreProperties>
</file>